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7" r:id="rId8"/>
    <p:sldId id="263" r:id="rId9"/>
    <p:sldId id="262" r:id="rId10"/>
    <p:sldId id="266" r:id="rId11"/>
    <p:sldId id="269" r:id="rId12"/>
    <p:sldId id="271" r:id="rId13"/>
    <p:sldId id="272" r:id="rId14"/>
    <p:sldId id="268" r:id="rId15"/>
    <p:sldId id="265" r:id="rId16"/>
    <p:sldId id="279" r:id="rId17"/>
    <p:sldId id="273" r:id="rId18"/>
    <p:sldId id="276" r:id="rId19"/>
    <p:sldId id="274" r:id="rId20"/>
    <p:sldId id="275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664D80-A898-4D90-95A6-D30048FD6C4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94813725-FB3F-4868-9878-84A09F6F8E00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Pupils</a:t>
          </a:r>
          <a:endParaRPr lang="en-US" dirty="0"/>
        </a:p>
      </dgm:t>
    </dgm:pt>
    <dgm:pt modelId="{54394ACE-F78F-4D3D-8A52-6946908DDF7A}" type="parTrans" cxnId="{7BA118F0-2A3B-4205-B61B-B13C6C38A4D8}">
      <dgm:prSet/>
      <dgm:spPr/>
      <dgm:t>
        <a:bodyPr/>
        <a:lstStyle/>
        <a:p>
          <a:endParaRPr lang="en-US"/>
        </a:p>
      </dgm:t>
    </dgm:pt>
    <dgm:pt modelId="{CC989151-7A64-436C-974D-E2C30E75339F}" type="sibTrans" cxnId="{7BA118F0-2A3B-4205-B61B-B13C6C38A4D8}">
      <dgm:prSet/>
      <dgm:spPr/>
      <dgm:t>
        <a:bodyPr/>
        <a:lstStyle/>
        <a:p>
          <a:endParaRPr lang="en-US"/>
        </a:p>
      </dgm:t>
    </dgm:pt>
    <dgm:pt modelId="{2CD133EF-A710-44D6-A633-BE7B38A59CEE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School</a:t>
          </a:r>
          <a:endParaRPr lang="en-US" dirty="0"/>
        </a:p>
      </dgm:t>
    </dgm:pt>
    <dgm:pt modelId="{67192F46-0A9B-437A-B9DC-D66A9AF83768}" type="parTrans" cxnId="{8D3C9AFC-A7F8-4B6A-900B-6250F59C5699}">
      <dgm:prSet/>
      <dgm:spPr/>
      <dgm:t>
        <a:bodyPr/>
        <a:lstStyle/>
        <a:p>
          <a:endParaRPr lang="en-US"/>
        </a:p>
      </dgm:t>
    </dgm:pt>
    <dgm:pt modelId="{2F5E1CFC-5863-4E7A-A85C-5FAF75CF0FF8}" type="sibTrans" cxnId="{8D3C9AFC-A7F8-4B6A-900B-6250F59C5699}">
      <dgm:prSet/>
      <dgm:spPr/>
      <dgm:t>
        <a:bodyPr/>
        <a:lstStyle/>
        <a:p>
          <a:endParaRPr lang="en-US"/>
        </a:p>
      </dgm:t>
    </dgm:pt>
    <dgm:pt modelId="{37A16708-6B12-42AD-A95F-9D04D3C28340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Parents</a:t>
          </a:r>
          <a:endParaRPr lang="en-US" dirty="0">
            <a:solidFill>
              <a:schemeClr val="bg1"/>
            </a:solidFill>
          </a:endParaRPr>
        </a:p>
      </dgm:t>
    </dgm:pt>
    <dgm:pt modelId="{33EA41F3-A569-4532-B3A1-61563477DE17}" type="sibTrans" cxnId="{AD8B2A55-F712-45AA-AE2F-9369FBC72336}">
      <dgm:prSet/>
      <dgm:spPr/>
      <dgm:t>
        <a:bodyPr/>
        <a:lstStyle/>
        <a:p>
          <a:endParaRPr lang="en-US"/>
        </a:p>
      </dgm:t>
    </dgm:pt>
    <dgm:pt modelId="{9C4BF9FA-C612-42AE-8ED7-C99B571E8222}" type="parTrans" cxnId="{AD8B2A55-F712-45AA-AE2F-9369FBC72336}">
      <dgm:prSet/>
      <dgm:spPr/>
      <dgm:t>
        <a:bodyPr/>
        <a:lstStyle/>
        <a:p>
          <a:endParaRPr lang="en-US"/>
        </a:p>
      </dgm:t>
    </dgm:pt>
    <dgm:pt modelId="{F0B620C0-AD4E-4B70-8D42-3B1AE2C2ED74}" type="pres">
      <dgm:prSet presAssocID="{14664D80-A898-4D90-95A6-D30048FD6C4F}" presName="compositeShape" presStyleCnt="0">
        <dgm:presLayoutVars>
          <dgm:chMax val="7"/>
          <dgm:dir/>
          <dgm:resizeHandles val="exact"/>
        </dgm:presLayoutVars>
      </dgm:prSet>
      <dgm:spPr/>
    </dgm:pt>
    <dgm:pt modelId="{63BBED1F-D9C6-461B-92E5-BEDDF45322B1}" type="pres">
      <dgm:prSet presAssocID="{14664D80-A898-4D90-95A6-D30048FD6C4F}" presName="wedge1" presStyleLbl="node1" presStyleIdx="0" presStyleCnt="3"/>
      <dgm:spPr/>
      <dgm:t>
        <a:bodyPr/>
        <a:lstStyle/>
        <a:p>
          <a:endParaRPr lang="en-US"/>
        </a:p>
      </dgm:t>
    </dgm:pt>
    <dgm:pt modelId="{5AAF72B3-73D5-40F9-83B0-EEDBCC57DBB8}" type="pres">
      <dgm:prSet presAssocID="{14664D80-A898-4D90-95A6-D30048FD6C4F}" presName="dummy1a" presStyleCnt="0"/>
      <dgm:spPr/>
    </dgm:pt>
    <dgm:pt modelId="{34F452B5-A859-4EB1-9B12-525F69E2A78D}" type="pres">
      <dgm:prSet presAssocID="{14664D80-A898-4D90-95A6-D30048FD6C4F}" presName="dummy1b" presStyleCnt="0"/>
      <dgm:spPr/>
    </dgm:pt>
    <dgm:pt modelId="{46B36A86-A732-482A-A5F5-FAC718F5FF50}" type="pres">
      <dgm:prSet presAssocID="{14664D80-A898-4D90-95A6-D30048FD6C4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B94BE-190B-429A-9238-5FCAE0D25FF1}" type="pres">
      <dgm:prSet presAssocID="{14664D80-A898-4D90-95A6-D30048FD6C4F}" presName="wedge2" presStyleLbl="node1" presStyleIdx="1" presStyleCnt="3"/>
      <dgm:spPr/>
      <dgm:t>
        <a:bodyPr/>
        <a:lstStyle/>
        <a:p>
          <a:endParaRPr lang="en-US"/>
        </a:p>
      </dgm:t>
    </dgm:pt>
    <dgm:pt modelId="{8B53AAA9-CFAD-4558-BC93-886A28338B5E}" type="pres">
      <dgm:prSet presAssocID="{14664D80-A898-4D90-95A6-D30048FD6C4F}" presName="dummy2a" presStyleCnt="0"/>
      <dgm:spPr/>
    </dgm:pt>
    <dgm:pt modelId="{86222970-27D1-48F1-BC3A-4A75042555BD}" type="pres">
      <dgm:prSet presAssocID="{14664D80-A898-4D90-95A6-D30048FD6C4F}" presName="dummy2b" presStyleCnt="0"/>
      <dgm:spPr/>
    </dgm:pt>
    <dgm:pt modelId="{55209A5A-1449-4D20-A45B-3EF43B9CD0BD}" type="pres">
      <dgm:prSet presAssocID="{14664D80-A898-4D90-95A6-D30048FD6C4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809C8-49CE-4373-AEA6-059A10F573E4}" type="pres">
      <dgm:prSet presAssocID="{14664D80-A898-4D90-95A6-D30048FD6C4F}" presName="wedge3" presStyleLbl="node1" presStyleIdx="2" presStyleCnt="3"/>
      <dgm:spPr/>
      <dgm:t>
        <a:bodyPr/>
        <a:lstStyle/>
        <a:p>
          <a:endParaRPr lang="en-US"/>
        </a:p>
      </dgm:t>
    </dgm:pt>
    <dgm:pt modelId="{11038F60-375B-48D8-89FD-5E0DC03E3AA8}" type="pres">
      <dgm:prSet presAssocID="{14664D80-A898-4D90-95A6-D30048FD6C4F}" presName="dummy3a" presStyleCnt="0"/>
      <dgm:spPr/>
    </dgm:pt>
    <dgm:pt modelId="{844E3E2E-7096-4039-A4B8-4880545488E8}" type="pres">
      <dgm:prSet presAssocID="{14664D80-A898-4D90-95A6-D30048FD6C4F}" presName="dummy3b" presStyleCnt="0"/>
      <dgm:spPr/>
    </dgm:pt>
    <dgm:pt modelId="{8959F0CB-4A37-4C7E-9BF2-4704352B7A74}" type="pres">
      <dgm:prSet presAssocID="{14664D80-A898-4D90-95A6-D30048FD6C4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70ED4-0713-4C05-A959-0083427FF292}" type="pres">
      <dgm:prSet presAssocID="{33EA41F3-A569-4532-B3A1-61563477DE17}" presName="arrowWedge1" presStyleLbl="fgSibTrans2D1" presStyleIdx="0" presStyleCnt="3"/>
      <dgm:spPr>
        <a:solidFill>
          <a:schemeClr val="accent6">
            <a:lumMod val="50000"/>
          </a:schemeClr>
        </a:solidFill>
      </dgm:spPr>
    </dgm:pt>
    <dgm:pt modelId="{F5A329C4-6ED8-404F-8B3B-9D5B48CC0B8C}" type="pres">
      <dgm:prSet presAssocID="{CC989151-7A64-436C-974D-E2C30E75339F}" presName="arrowWedge2" presStyleLbl="fgSibTrans2D1" presStyleIdx="1" presStyleCnt="3"/>
      <dgm:spPr>
        <a:solidFill>
          <a:schemeClr val="accent6">
            <a:lumMod val="50000"/>
          </a:schemeClr>
        </a:solidFill>
      </dgm:spPr>
    </dgm:pt>
    <dgm:pt modelId="{068137F3-7E89-49CA-AFC7-5E8E25BB3BBC}" type="pres">
      <dgm:prSet presAssocID="{2F5E1CFC-5863-4E7A-A85C-5FAF75CF0FF8}" presName="arrowWedge3" presStyleLbl="fgSibTrans2D1" presStyleIdx="2" presStyleCnt="3"/>
      <dgm:spPr>
        <a:solidFill>
          <a:schemeClr val="accent6">
            <a:lumMod val="50000"/>
          </a:schemeClr>
        </a:solidFill>
      </dgm:spPr>
    </dgm:pt>
  </dgm:ptLst>
  <dgm:cxnLst>
    <dgm:cxn modelId="{01CF33D7-F336-48DB-86D3-3B6B5DE5C06A}" type="presOf" srcId="{94813725-FB3F-4868-9878-84A09F6F8E00}" destId="{D03B94BE-190B-429A-9238-5FCAE0D25FF1}" srcOrd="0" destOrd="0" presId="urn:microsoft.com/office/officeart/2005/8/layout/cycle8"/>
    <dgm:cxn modelId="{FD513CE6-77C5-4AF0-AD73-1E1C905D3B1B}" type="presOf" srcId="{94813725-FB3F-4868-9878-84A09F6F8E00}" destId="{55209A5A-1449-4D20-A45B-3EF43B9CD0BD}" srcOrd="1" destOrd="0" presId="urn:microsoft.com/office/officeart/2005/8/layout/cycle8"/>
    <dgm:cxn modelId="{42F4A70F-3C5F-4F10-9CD1-A38739B87B8B}" type="presOf" srcId="{37A16708-6B12-42AD-A95F-9D04D3C28340}" destId="{63BBED1F-D9C6-461B-92E5-BEDDF45322B1}" srcOrd="0" destOrd="0" presId="urn:microsoft.com/office/officeart/2005/8/layout/cycle8"/>
    <dgm:cxn modelId="{92277238-CF8D-472B-96B9-74E807607EEE}" type="presOf" srcId="{2CD133EF-A710-44D6-A633-BE7B38A59CEE}" destId="{7AA809C8-49CE-4373-AEA6-059A10F573E4}" srcOrd="0" destOrd="0" presId="urn:microsoft.com/office/officeart/2005/8/layout/cycle8"/>
    <dgm:cxn modelId="{E3375CDA-E82A-4820-A2DB-25AFC30D68BD}" type="presOf" srcId="{14664D80-A898-4D90-95A6-D30048FD6C4F}" destId="{F0B620C0-AD4E-4B70-8D42-3B1AE2C2ED74}" srcOrd="0" destOrd="0" presId="urn:microsoft.com/office/officeart/2005/8/layout/cycle8"/>
    <dgm:cxn modelId="{AD8B2A55-F712-45AA-AE2F-9369FBC72336}" srcId="{14664D80-A898-4D90-95A6-D30048FD6C4F}" destId="{37A16708-6B12-42AD-A95F-9D04D3C28340}" srcOrd="0" destOrd="0" parTransId="{9C4BF9FA-C612-42AE-8ED7-C99B571E8222}" sibTransId="{33EA41F3-A569-4532-B3A1-61563477DE17}"/>
    <dgm:cxn modelId="{7BA118F0-2A3B-4205-B61B-B13C6C38A4D8}" srcId="{14664D80-A898-4D90-95A6-D30048FD6C4F}" destId="{94813725-FB3F-4868-9878-84A09F6F8E00}" srcOrd="1" destOrd="0" parTransId="{54394ACE-F78F-4D3D-8A52-6946908DDF7A}" sibTransId="{CC989151-7A64-436C-974D-E2C30E75339F}"/>
    <dgm:cxn modelId="{6080588A-81F8-48EC-9C31-1C27601F4034}" type="presOf" srcId="{37A16708-6B12-42AD-A95F-9D04D3C28340}" destId="{46B36A86-A732-482A-A5F5-FAC718F5FF50}" srcOrd="1" destOrd="0" presId="urn:microsoft.com/office/officeart/2005/8/layout/cycle8"/>
    <dgm:cxn modelId="{8D3C9AFC-A7F8-4B6A-900B-6250F59C5699}" srcId="{14664D80-A898-4D90-95A6-D30048FD6C4F}" destId="{2CD133EF-A710-44D6-A633-BE7B38A59CEE}" srcOrd="2" destOrd="0" parTransId="{67192F46-0A9B-437A-B9DC-D66A9AF83768}" sibTransId="{2F5E1CFC-5863-4E7A-A85C-5FAF75CF0FF8}"/>
    <dgm:cxn modelId="{315E60F2-9AF0-4944-99AE-E4A12F6E2AA3}" type="presOf" srcId="{2CD133EF-A710-44D6-A633-BE7B38A59CEE}" destId="{8959F0CB-4A37-4C7E-9BF2-4704352B7A74}" srcOrd="1" destOrd="0" presId="urn:microsoft.com/office/officeart/2005/8/layout/cycle8"/>
    <dgm:cxn modelId="{50FD278F-7506-4A19-8BE8-A7CD60764707}" type="presParOf" srcId="{F0B620C0-AD4E-4B70-8D42-3B1AE2C2ED74}" destId="{63BBED1F-D9C6-461B-92E5-BEDDF45322B1}" srcOrd="0" destOrd="0" presId="urn:microsoft.com/office/officeart/2005/8/layout/cycle8"/>
    <dgm:cxn modelId="{766247F4-F6CB-4722-A260-63CBF0D97FF1}" type="presParOf" srcId="{F0B620C0-AD4E-4B70-8D42-3B1AE2C2ED74}" destId="{5AAF72B3-73D5-40F9-83B0-EEDBCC57DBB8}" srcOrd="1" destOrd="0" presId="urn:microsoft.com/office/officeart/2005/8/layout/cycle8"/>
    <dgm:cxn modelId="{C6D6978C-8A33-408C-9B5C-9444921F8054}" type="presParOf" srcId="{F0B620C0-AD4E-4B70-8D42-3B1AE2C2ED74}" destId="{34F452B5-A859-4EB1-9B12-525F69E2A78D}" srcOrd="2" destOrd="0" presId="urn:microsoft.com/office/officeart/2005/8/layout/cycle8"/>
    <dgm:cxn modelId="{58C428C0-A7CD-4ACE-985E-7A8644FE6268}" type="presParOf" srcId="{F0B620C0-AD4E-4B70-8D42-3B1AE2C2ED74}" destId="{46B36A86-A732-482A-A5F5-FAC718F5FF50}" srcOrd="3" destOrd="0" presId="urn:microsoft.com/office/officeart/2005/8/layout/cycle8"/>
    <dgm:cxn modelId="{B064B263-C1FC-4FDE-AFDF-F46BCF8B9D39}" type="presParOf" srcId="{F0B620C0-AD4E-4B70-8D42-3B1AE2C2ED74}" destId="{D03B94BE-190B-429A-9238-5FCAE0D25FF1}" srcOrd="4" destOrd="0" presId="urn:microsoft.com/office/officeart/2005/8/layout/cycle8"/>
    <dgm:cxn modelId="{4A41E8EE-BCFC-4AC9-AEB7-E21A1C283FF0}" type="presParOf" srcId="{F0B620C0-AD4E-4B70-8D42-3B1AE2C2ED74}" destId="{8B53AAA9-CFAD-4558-BC93-886A28338B5E}" srcOrd="5" destOrd="0" presId="urn:microsoft.com/office/officeart/2005/8/layout/cycle8"/>
    <dgm:cxn modelId="{2FCBE33A-2AB7-4F80-AD3C-270051C044CB}" type="presParOf" srcId="{F0B620C0-AD4E-4B70-8D42-3B1AE2C2ED74}" destId="{86222970-27D1-48F1-BC3A-4A75042555BD}" srcOrd="6" destOrd="0" presId="urn:microsoft.com/office/officeart/2005/8/layout/cycle8"/>
    <dgm:cxn modelId="{E05C6620-07E4-4B47-BC9D-655B76E87008}" type="presParOf" srcId="{F0B620C0-AD4E-4B70-8D42-3B1AE2C2ED74}" destId="{55209A5A-1449-4D20-A45B-3EF43B9CD0BD}" srcOrd="7" destOrd="0" presId="urn:microsoft.com/office/officeart/2005/8/layout/cycle8"/>
    <dgm:cxn modelId="{904802D1-6C42-483E-B764-BC109C50ACFF}" type="presParOf" srcId="{F0B620C0-AD4E-4B70-8D42-3B1AE2C2ED74}" destId="{7AA809C8-49CE-4373-AEA6-059A10F573E4}" srcOrd="8" destOrd="0" presId="urn:microsoft.com/office/officeart/2005/8/layout/cycle8"/>
    <dgm:cxn modelId="{A699F840-0B04-4A86-B9A0-F85B9C145CAE}" type="presParOf" srcId="{F0B620C0-AD4E-4B70-8D42-3B1AE2C2ED74}" destId="{11038F60-375B-48D8-89FD-5E0DC03E3AA8}" srcOrd="9" destOrd="0" presId="urn:microsoft.com/office/officeart/2005/8/layout/cycle8"/>
    <dgm:cxn modelId="{AA3A4773-419C-42D8-B93E-C5203A193CDF}" type="presParOf" srcId="{F0B620C0-AD4E-4B70-8D42-3B1AE2C2ED74}" destId="{844E3E2E-7096-4039-A4B8-4880545488E8}" srcOrd="10" destOrd="0" presId="urn:microsoft.com/office/officeart/2005/8/layout/cycle8"/>
    <dgm:cxn modelId="{CCC191A7-1037-4E85-B965-BDE062046FF9}" type="presParOf" srcId="{F0B620C0-AD4E-4B70-8D42-3B1AE2C2ED74}" destId="{8959F0CB-4A37-4C7E-9BF2-4704352B7A74}" srcOrd="11" destOrd="0" presId="urn:microsoft.com/office/officeart/2005/8/layout/cycle8"/>
    <dgm:cxn modelId="{89137CEC-8054-4021-B20F-9B2D7F1B0A57}" type="presParOf" srcId="{F0B620C0-AD4E-4B70-8D42-3B1AE2C2ED74}" destId="{0B470ED4-0713-4C05-A959-0083427FF292}" srcOrd="12" destOrd="0" presId="urn:microsoft.com/office/officeart/2005/8/layout/cycle8"/>
    <dgm:cxn modelId="{23453324-B14C-4405-8568-7E2ABDB5AD07}" type="presParOf" srcId="{F0B620C0-AD4E-4B70-8D42-3B1AE2C2ED74}" destId="{F5A329C4-6ED8-404F-8B3B-9D5B48CC0B8C}" srcOrd="13" destOrd="0" presId="urn:microsoft.com/office/officeart/2005/8/layout/cycle8"/>
    <dgm:cxn modelId="{84B66449-C06A-400B-A671-33FD953603C2}" type="presParOf" srcId="{F0B620C0-AD4E-4B70-8D42-3B1AE2C2ED74}" destId="{068137F3-7E89-49CA-AFC7-5E8E25BB3BB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BED1F-D9C6-461B-92E5-BEDDF45322B1}">
      <dsp:nvSpPr>
        <dsp:cNvPr id="0" name=""/>
        <dsp:cNvSpPr/>
      </dsp:nvSpPr>
      <dsp:spPr>
        <a:xfrm>
          <a:off x="3505516" y="282836"/>
          <a:ext cx="3655123" cy="3655123"/>
        </a:xfrm>
        <a:prstGeom prst="pie">
          <a:avLst>
            <a:gd name="adj1" fmla="val 16200000"/>
            <a:gd name="adj2" fmla="val 180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bg1"/>
              </a:solidFill>
            </a:rPr>
            <a:t>Parents</a:t>
          </a:r>
          <a:endParaRPr lang="en-US" sz="3100" kern="1200" dirty="0">
            <a:solidFill>
              <a:schemeClr val="bg1"/>
            </a:solidFill>
          </a:endParaRPr>
        </a:p>
      </dsp:txBody>
      <dsp:txXfrm>
        <a:off x="5431853" y="1057375"/>
        <a:ext cx="1305401" cy="1087834"/>
      </dsp:txXfrm>
    </dsp:sp>
    <dsp:sp modelId="{D03B94BE-190B-429A-9238-5FCAE0D25FF1}">
      <dsp:nvSpPr>
        <dsp:cNvPr id="0" name=""/>
        <dsp:cNvSpPr/>
      </dsp:nvSpPr>
      <dsp:spPr>
        <a:xfrm>
          <a:off x="3430238" y="413377"/>
          <a:ext cx="3655123" cy="3655123"/>
        </a:xfrm>
        <a:prstGeom prst="pie">
          <a:avLst>
            <a:gd name="adj1" fmla="val 1800000"/>
            <a:gd name="adj2" fmla="val 900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Pupils</a:t>
          </a:r>
          <a:endParaRPr lang="en-US" sz="3100" kern="1200" dirty="0"/>
        </a:p>
      </dsp:txBody>
      <dsp:txXfrm>
        <a:off x="4300505" y="2784856"/>
        <a:ext cx="1958102" cy="957294"/>
      </dsp:txXfrm>
    </dsp:sp>
    <dsp:sp modelId="{7AA809C8-49CE-4373-AEA6-059A10F573E4}">
      <dsp:nvSpPr>
        <dsp:cNvPr id="0" name=""/>
        <dsp:cNvSpPr/>
      </dsp:nvSpPr>
      <dsp:spPr>
        <a:xfrm>
          <a:off x="3354959" y="282836"/>
          <a:ext cx="3655123" cy="3655123"/>
        </a:xfrm>
        <a:prstGeom prst="pie">
          <a:avLst>
            <a:gd name="adj1" fmla="val 9000000"/>
            <a:gd name="adj2" fmla="val 1620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School</a:t>
          </a:r>
          <a:endParaRPr lang="en-US" sz="3100" kern="1200" dirty="0"/>
        </a:p>
      </dsp:txBody>
      <dsp:txXfrm>
        <a:off x="3778345" y="1057375"/>
        <a:ext cx="1305401" cy="1087834"/>
      </dsp:txXfrm>
    </dsp:sp>
    <dsp:sp modelId="{0B470ED4-0713-4C05-A959-0083427FF292}">
      <dsp:nvSpPr>
        <dsp:cNvPr id="0" name=""/>
        <dsp:cNvSpPr/>
      </dsp:nvSpPr>
      <dsp:spPr>
        <a:xfrm>
          <a:off x="3279548" y="56567"/>
          <a:ext cx="4107663" cy="410766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329C4-6ED8-404F-8B3B-9D5B48CC0B8C}">
      <dsp:nvSpPr>
        <dsp:cNvPr id="0" name=""/>
        <dsp:cNvSpPr/>
      </dsp:nvSpPr>
      <dsp:spPr>
        <a:xfrm>
          <a:off x="3203968" y="186876"/>
          <a:ext cx="4107663" cy="410766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137F3-7E89-49CA-AFC7-5E8E25BB3BBC}">
      <dsp:nvSpPr>
        <dsp:cNvPr id="0" name=""/>
        <dsp:cNvSpPr/>
      </dsp:nvSpPr>
      <dsp:spPr>
        <a:xfrm>
          <a:off x="3128388" y="56567"/>
          <a:ext cx="4107663" cy="410766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Rockwell" panose="02060603020205020403" pitchFamily="18" charset="0"/>
                <a:ea typeface="Adobe Fangsong Std R" panose="02020400000000000000" pitchFamily="18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Rockwell" panose="02060603020205020403" pitchFamily="18" charset="0"/>
                <a:ea typeface="Adobe Fangsong Std R" panose="02020400000000000000" pitchFamily="18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5927-15A9-40A6-B1C7-94ABCDAA75D6}" type="datetimeFigureOut">
              <a:rPr lang="en-GB" smtClean="0"/>
              <a:t>27/09/2017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5105-DC6A-4047-941D-DC7726D8328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02" y="105569"/>
            <a:ext cx="1476350" cy="182005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820252" y="330796"/>
            <a:ext cx="8712000" cy="0"/>
          </a:xfrm>
          <a:prstGeom prst="line">
            <a:avLst/>
          </a:prstGeom>
          <a:ln w="412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209800" y="455572"/>
            <a:ext cx="900953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474259" y="607243"/>
            <a:ext cx="904987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V="1">
            <a:off x="343902" y="6226564"/>
            <a:ext cx="10776816" cy="33747"/>
          </a:xfrm>
          <a:prstGeom prst="line">
            <a:avLst/>
          </a:prstGeom>
          <a:ln w="412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38200" y="6396578"/>
            <a:ext cx="10833847" cy="443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1389529" y="6575899"/>
            <a:ext cx="10650071" cy="105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10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5927-15A9-40A6-B1C7-94ABCDAA75D6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5105-DC6A-4047-941D-DC7726D8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82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5927-15A9-40A6-B1C7-94ABCDAA75D6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5105-DC6A-4047-941D-DC7726D8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69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Rockwell" panose="020606030202050204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200">
                <a:latin typeface="Rockwell" panose="02060603020205020403" pitchFamily="18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5927-15A9-40A6-B1C7-94ABCDAA75D6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5105-DC6A-4047-941D-DC7726D8328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02" y="105569"/>
            <a:ext cx="1476350" cy="182005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820252" y="330796"/>
            <a:ext cx="8712000" cy="0"/>
          </a:xfrm>
          <a:prstGeom prst="line">
            <a:avLst/>
          </a:prstGeom>
          <a:ln w="412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09800" y="455572"/>
            <a:ext cx="900953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474259" y="607243"/>
            <a:ext cx="904987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96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5927-15A9-40A6-B1C7-94ABCDAA75D6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5105-DC6A-4047-941D-DC7726D8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118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5927-15A9-40A6-B1C7-94ABCDAA75D6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5105-DC6A-4047-941D-DC7726D8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69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5927-15A9-40A6-B1C7-94ABCDAA75D6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5105-DC6A-4047-941D-DC7726D8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94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5927-15A9-40A6-B1C7-94ABCDAA75D6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5105-DC6A-4047-941D-DC7726D8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97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5927-15A9-40A6-B1C7-94ABCDAA75D6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5105-DC6A-4047-941D-DC7726D8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04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5927-15A9-40A6-B1C7-94ABCDAA75D6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5105-DC6A-4047-941D-DC7726D8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01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5927-15A9-40A6-B1C7-94ABCDAA75D6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5105-DC6A-4047-941D-DC7726D8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32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A5927-15A9-40A6-B1C7-94ABCDAA75D6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65105-DC6A-4047-941D-DC7726D8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54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jpeg"/><Relationship Id="rId7" Type="http://schemas.openxmlformats.org/officeDocument/2006/relationships/hyperlink" Target="http://www.google.co.uk/url?sa=i&amp;rct=j&amp;q=&amp;esrc=s&amp;source=images&amp;cd=&amp;cad=rja&amp;uact=8&amp;ved=&amp;url=http://nameisraj.deviantart.com/art/Ban-Facebook-188746917&amp;psig=AFQjCNGnehED7FWmaIN2xi55cZXI8rv1xg&amp;ust=1487929935228784" TargetMode="External"/><Relationship Id="rId2" Type="http://schemas.openxmlformats.org/officeDocument/2006/relationships/hyperlink" Target="https://www.google.co.uk/url?sa=i&amp;rct=j&amp;q=&amp;esrc=s&amp;source=images&amp;cd=&amp;cad=rja&amp;uact=8&amp;ved=0ahUKEwjqvKe5-KXSAhXCDcAKHXyYBYoQjRwIBw&amp;url=https://thetechjournal.com/electronics/iphone/ipad-falls-under%E2%80%9Cno-laptops%E2%80%9D-security-policy.xhtml&amp;bvm=bv.147448319,d.ZGg&amp;psig=AFQjCNHEfzwMycHxNOqkyVfu-qrP9T5Ung&amp;ust=1487929743686368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.uk/url?sa=i&amp;rct=j&amp;q=&amp;esrc=s&amp;source=images&amp;cd=&amp;cad=rja&amp;uact=8&amp;ved=0ahUKEwj466_3-KXSAhVhJ8AKHeI3A0YQjRwIBw&amp;url=http://www.sheknows.com/parenting/articles/980893/put-your-cell-phone-on-lockdown&amp;bvm=bv.147448319,d.ZGg&amp;psig=AFQjCNGb1t5BXCCNiDvgeSlGizgV37TSxA&amp;ust=1487929816425194" TargetMode="External"/><Relationship Id="rId4" Type="http://schemas.openxmlformats.org/officeDocument/2006/relationships/hyperlink" Target="http://www.google.co.uk/url?sa=i&amp;rct=j&amp;q=&amp;esrc=s&amp;source=images&amp;cd=&amp;ved=0ahUKEwi5vOHj-KXSAhXpIcAKHe9PAcQQjRwIBw&amp;url=http://www.odditycentral.com/technology/smart-box-combats-smartphone-addiction-by-allowing-you-to-lock-away-your-phone-for-a-set-period-of-time.html&amp;bvm=bv.147448319,d.ZGg&amp;psig=AFQjCNGb1t5BXCCNiDvgeSlGizgV37TSxA&amp;ust=1487929816425194&amp;cad=rj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ccea.org.uk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Year 11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dirty="0" smtClean="0"/>
          </a:p>
          <a:p>
            <a:r>
              <a:rPr lang="en-GB" sz="6200" dirty="0" smtClean="0"/>
              <a:t>Parents’ Information/Study Skills</a:t>
            </a:r>
          </a:p>
          <a:p>
            <a:endParaRPr lang="en-GB" sz="4400" dirty="0"/>
          </a:p>
          <a:p>
            <a:r>
              <a:rPr lang="en-GB" sz="2600" dirty="0" smtClean="0"/>
              <a:t>J Frew – Head of Faculty – Learning and Teaching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10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Environment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Effective study and revision requires correct environment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Quiet and calm workplace to facilitate concentration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Music can benefit some but distracts others…also depends on nature of task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You can’t study with a television on</a:t>
            </a:r>
          </a:p>
        </p:txBody>
      </p:sp>
    </p:spTree>
    <p:extLst>
      <p:ext uri="{BB962C8B-B14F-4D97-AF65-F5344CB8AC3E}">
        <p14:creationId xmlns:p14="http://schemas.microsoft.com/office/powerpoint/2010/main" val="331993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Your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 smtClean="0"/>
              <a:t>Homeworks</a:t>
            </a:r>
            <a:r>
              <a:rPr lang="en-GB" dirty="0" smtClean="0"/>
              <a:t> help to consolidate learning </a:t>
            </a:r>
          </a:p>
          <a:p>
            <a:endParaRPr lang="en-GB" dirty="0"/>
          </a:p>
          <a:p>
            <a:r>
              <a:rPr lang="en-GB" dirty="0" smtClean="0"/>
              <a:t>Need to be independently reviewing notes and learning from start of Y11 onwards</a:t>
            </a:r>
          </a:p>
          <a:p>
            <a:endParaRPr lang="en-GB" dirty="0"/>
          </a:p>
          <a:p>
            <a:r>
              <a:rPr lang="en-GB" dirty="0" smtClean="0"/>
              <a:t>Study and revision need to be planned</a:t>
            </a:r>
          </a:p>
          <a:p>
            <a:endParaRPr lang="en-GB" dirty="0"/>
          </a:p>
          <a:p>
            <a:r>
              <a:rPr lang="en-GB" dirty="0" smtClean="0"/>
              <a:t>Should be part of a</a:t>
            </a:r>
            <a:r>
              <a:rPr lang="en-GB" dirty="0"/>
              <a:t> </a:t>
            </a:r>
            <a:r>
              <a:rPr lang="en-GB" dirty="0" smtClean="0"/>
              <a:t>daily routine</a:t>
            </a:r>
          </a:p>
          <a:p>
            <a:endParaRPr lang="en-GB" dirty="0"/>
          </a:p>
          <a:p>
            <a:r>
              <a:rPr lang="en-GB" dirty="0" smtClean="0"/>
              <a:t>Prioritise activities on weeknights and the weekend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frew836\AppData\Local\Microsoft\Windows\Temporary Internet Files\Content.Outlook\P47DWOXE\IMG_38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89248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94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frew836\AppData\Local\Microsoft\Windows\Temporary Internet Files\Content.Outlook\P47DWOXE\IMG_38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91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328" y="175418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Rockwell" panose="02060603020205020403" pitchFamily="18" charset="0"/>
              </a:rPr>
              <a:t>Phones/Tablets/Social Media</a:t>
            </a:r>
            <a:endParaRPr lang="en-GB" dirty="0">
              <a:latin typeface="Rockwell" panose="02060603020205020403" pitchFamily="18" charset="0"/>
            </a:endParaRPr>
          </a:p>
        </p:txBody>
      </p:sp>
      <p:sp>
        <p:nvSpPr>
          <p:cNvPr id="4" name="AutoShape 2" descr="Image result for ipad ba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0038" y="-868363"/>
            <a:ext cx="24765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ipad ba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722438" y="-715963"/>
            <a:ext cx="24765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Image result for ipad ba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1726406"/>
            <a:ext cx="364587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Image result for phone lock box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70038" y="-7620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Image result for phone lock box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722438" y="-6096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 descr="Image result for phone lock box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48" y="1942430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facebook ban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4390702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37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Active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r>
              <a:rPr lang="en-GB" sz="4400" dirty="0" smtClean="0"/>
              <a:t>Learning is most effective when it is </a:t>
            </a:r>
            <a:r>
              <a:rPr lang="en-GB" sz="4400" i="1" dirty="0" smtClean="0"/>
              <a:t>active </a:t>
            </a:r>
            <a:r>
              <a:rPr lang="en-GB" sz="4400" dirty="0" smtClean="0"/>
              <a:t>not </a:t>
            </a:r>
            <a:r>
              <a:rPr lang="en-GB" sz="4400" i="1" dirty="0" smtClean="0"/>
              <a:t>passive</a:t>
            </a:r>
            <a:endParaRPr lang="en-GB" sz="4400" i="1" dirty="0"/>
          </a:p>
        </p:txBody>
      </p:sp>
    </p:spTree>
    <p:extLst>
      <p:ext uri="{BB962C8B-B14F-4D97-AF65-F5344CB8AC3E}">
        <p14:creationId xmlns:p14="http://schemas.microsoft.com/office/powerpoint/2010/main" val="290591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 the ‘Success Criteria’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Success Criteria provide guidance as to what students need to do to achieve in a task or subject area – helps to focus the </a:t>
            </a:r>
            <a:r>
              <a:rPr lang="en-GB" b="1" dirty="0" smtClean="0"/>
              <a:t>LEARNING</a:t>
            </a:r>
          </a:p>
          <a:p>
            <a:endParaRPr lang="en-GB" dirty="0"/>
          </a:p>
          <a:p>
            <a:r>
              <a:rPr lang="en-GB" dirty="0" smtClean="0"/>
              <a:t>At GCSE the success criteria are often linked to the techniques which need to be used in Controlled Assessment and examinations</a:t>
            </a: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://ccea.org.uk/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03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Active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endParaRPr lang="en-GB" sz="2200" dirty="0"/>
          </a:p>
          <a:p>
            <a:pPr marL="0" indent="0">
              <a:lnSpc>
                <a:spcPct val="80000"/>
              </a:lnSpc>
              <a:buNone/>
            </a:pPr>
            <a:endParaRPr lang="en-GB" sz="2200" dirty="0"/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GB" dirty="0"/>
              <a:t>Draw </a:t>
            </a:r>
            <a:r>
              <a:rPr lang="en-GB" b="1" dirty="0"/>
              <a:t>diagrams</a:t>
            </a:r>
            <a:r>
              <a:rPr lang="en-GB" dirty="0"/>
              <a:t> – visuals are very important and </a:t>
            </a:r>
            <a:r>
              <a:rPr lang="en-GB" dirty="0" smtClean="0"/>
              <a:t>stimulating</a:t>
            </a:r>
          </a:p>
          <a:p>
            <a:pPr marL="0" indent="0">
              <a:lnSpc>
                <a:spcPct val="80000"/>
              </a:lnSpc>
              <a:buNone/>
            </a:pPr>
            <a:endParaRPr lang="en-GB" dirty="0"/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GB" dirty="0"/>
              <a:t>Sketch </a:t>
            </a:r>
            <a:r>
              <a:rPr lang="en-GB" b="1" dirty="0"/>
              <a:t>mind maps, flow charts</a:t>
            </a:r>
            <a:r>
              <a:rPr lang="en-GB" dirty="0"/>
              <a:t> &amp; </a:t>
            </a:r>
            <a:r>
              <a:rPr lang="en-GB" b="1" dirty="0"/>
              <a:t>spider diagrams </a:t>
            </a:r>
            <a:r>
              <a:rPr lang="en-GB" dirty="0"/>
              <a:t>of key topics </a:t>
            </a:r>
            <a:endParaRPr lang="en-GB" dirty="0" smtClean="0"/>
          </a:p>
          <a:p>
            <a:pPr marL="0" indent="0">
              <a:lnSpc>
                <a:spcPct val="80000"/>
              </a:lnSpc>
              <a:buNone/>
            </a:pPr>
            <a:endParaRPr lang="en-GB" dirty="0"/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GB" b="1" dirty="0"/>
              <a:t>Come up with mnemonics</a:t>
            </a:r>
            <a:r>
              <a:rPr lang="en-GB" dirty="0"/>
              <a:t> </a:t>
            </a:r>
            <a:endParaRPr lang="en-GB" dirty="0" smtClean="0"/>
          </a:p>
          <a:p>
            <a:pPr marL="0" indent="0">
              <a:lnSpc>
                <a:spcPct val="80000"/>
              </a:lnSpc>
              <a:buNone/>
            </a:pPr>
            <a:endParaRPr lang="en-GB" dirty="0"/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GB" dirty="0"/>
              <a:t>Revise with a friend/family: </a:t>
            </a:r>
            <a:r>
              <a:rPr lang="en-GB" b="1" dirty="0"/>
              <a:t>ask and answer</a:t>
            </a:r>
            <a:r>
              <a:rPr lang="en-GB" dirty="0"/>
              <a:t> questions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5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Active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GB" sz="2800" dirty="0"/>
              <a:t>Make up a set of </a:t>
            </a:r>
            <a:r>
              <a:rPr lang="en-GB" sz="2800" b="1" dirty="0"/>
              <a:t>revision cards</a:t>
            </a:r>
            <a:r>
              <a:rPr lang="en-GB" sz="2800" dirty="0"/>
              <a:t> - with one main topic per card, each topic listing ideas or information for this topic.</a:t>
            </a:r>
          </a:p>
          <a:p>
            <a:pPr marL="0" indent="0">
              <a:lnSpc>
                <a:spcPct val="80000"/>
              </a:lnSpc>
              <a:buNone/>
            </a:pPr>
            <a:endParaRPr lang="en-GB" sz="2800" dirty="0"/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GB" sz="2800" dirty="0"/>
              <a:t>Use </a:t>
            </a:r>
            <a:r>
              <a:rPr lang="en-GB" sz="2800" b="1" dirty="0"/>
              <a:t>colour</a:t>
            </a:r>
            <a:r>
              <a:rPr lang="en-GB" sz="2800" dirty="0"/>
              <a:t> to highlight key words and phrases</a:t>
            </a:r>
          </a:p>
          <a:p>
            <a:pPr marL="0" indent="0">
              <a:lnSpc>
                <a:spcPct val="80000"/>
              </a:lnSpc>
              <a:buNone/>
            </a:pPr>
            <a:endParaRPr lang="en-GB" sz="2800" dirty="0"/>
          </a:p>
          <a:p>
            <a:pPr marL="342900" lvl="3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en-GB" sz="2800" dirty="0"/>
              <a:t>Write brief bullet point </a:t>
            </a:r>
            <a:r>
              <a:rPr lang="en-GB" sz="2800" b="1" dirty="0"/>
              <a:t>summaries</a:t>
            </a:r>
            <a:r>
              <a:rPr lang="en-GB" sz="2800" dirty="0"/>
              <a:t> of your notes </a:t>
            </a:r>
          </a:p>
          <a:p>
            <a:pPr marL="0" lvl="3" indent="0">
              <a:lnSpc>
                <a:spcPct val="80000"/>
              </a:lnSpc>
              <a:buNone/>
            </a:pPr>
            <a:endParaRPr lang="en-GB" sz="2800" dirty="0"/>
          </a:p>
          <a:p>
            <a:pPr marL="342900" lvl="3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en-GB" sz="2800" dirty="0"/>
              <a:t>Repeat and say </a:t>
            </a:r>
            <a:r>
              <a:rPr lang="en-GB" sz="2800" b="1" dirty="0"/>
              <a:t>aloud</a:t>
            </a:r>
            <a:r>
              <a:rPr lang="en-GB" sz="2800" dirty="0"/>
              <a:t> </a:t>
            </a:r>
          </a:p>
          <a:p>
            <a:pPr marL="342900" lvl="3" indent="-342900">
              <a:lnSpc>
                <a:spcPct val="80000"/>
              </a:lnSpc>
              <a:buFont typeface="Wingdings" pitchFamily="2" charset="2"/>
              <a:buChar char="ü"/>
            </a:pPr>
            <a:endParaRPr lang="en-GB" sz="2800" dirty="0"/>
          </a:p>
          <a:p>
            <a:pPr marL="342900" lvl="3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en-GB" sz="2800" dirty="0"/>
              <a:t>Use a </a:t>
            </a:r>
            <a:r>
              <a:rPr lang="en-GB" sz="2800" b="1" dirty="0"/>
              <a:t>variety of methods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91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:\CGS Learning and Teaching\History Mind Map Exam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65909"/>
            <a:ext cx="9144000" cy="512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91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Home-School Partnership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4551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629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ind ma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25" y="1052736"/>
            <a:ext cx="7906767" cy="493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04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Post-Its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these to note down key points or questions you have</a:t>
            </a:r>
          </a:p>
          <a:p>
            <a:r>
              <a:rPr lang="en-GB" dirty="0" smtClean="0"/>
              <a:t>Are also good for sequencing activities </a:t>
            </a:r>
            <a:r>
              <a:rPr lang="en-GB" dirty="0" err="1" smtClean="0"/>
              <a:t>etc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3284985"/>
            <a:ext cx="3888432" cy="285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0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</a:t>
            </a:r>
            <a:r>
              <a:rPr lang="en-GB" dirty="0"/>
              <a:t>Y</a:t>
            </a:r>
            <a:r>
              <a:rPr lang="en-GB" dirty="0" smtClean="0"/>
              <a:t>our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Mind maps, cards and notes are all good strategies….</a:t>
            </a:r>
          </a:p>
          <a:p>
            <a:endParaRPr lang="en-GB" dirty="0"/>
          </a:p>
          <a:p>
            <a:r>
              <a:rPr lang="en-GB" dirty="0" smtClean="0"/>
              <a:t>However, you need to see </a:t>
            </a:r>
            <a:r>
              <a:rPr lang="en-GB" b="1" dirty="0" smtClean="0"/>
              <a:t>how much you have learned </a:t>
            </a:r>
            <a:r>
              <a:rPr lang="en-GB" dirty="0" smtClean="0"/>
              <a:t>– write down some questions and try to answer them, complete a past-paper, get your parents to ask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6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KS3 – KS4 Transition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Fewer subjects</a:t>
            </a:r>
          </a:p>
          <a:p>
            <a:endParaRPr lang="en-GB" dirty="0"/>
          </a:p>
          <a:p>
            <a:r>
              <a:rPr lang="en-GB" dirty="0" smtClean="0"/>
              <a:t>2 Year Course</a:t>
            </a:r>
          </a:p>
          <a:p>
            <a:endParaRPr lang="en-GB" dirty="0"/>
          </a:p>
          <a:p>
            <a:r>
              <a:rPr lang="en-GB" dirty="0" smtClean="0"/>
              <a:t>Controlled Assessment  - part of final grade</a:t>
            </a:r>
          </a:p>
          <a:p>
            <a:endParaRPr lang="en-GB" dirty="0"/>
          </a:p>
          <a:p>
            <a:r>
              <a:rPr lang="en-GB" dirty="0" smtClean="0"/>
              <a:t>Year 11 Modules – may be taken in some subjects in June 2018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4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Sixth Form Entry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6648"/>
            <a:ext cx="10515600" cy="435133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Minimum Grade C in Maths and English</a:t>
            </a:r>
          </a:p>
          <a:p>
            <a:pPr marL="0" indent="0">
              <a:buNone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Minimum of 7 GCSE passes Grade C or better</a:t>
            </a:r>
          </a:p>
          <a:p>
            <a:pPr marL="0" indent="0">
              <a:buNone/>
            </a:pPr>
            <a:r>
              <a:rPr lang="en-GB" dirty="0" smtClean="0"/>
              <a:t>     including 3 GCSE B Grades – minimum 10 points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A*/A - 3 points, B – 2 points, C – 1 point</a:t>
            </a:r>
          </a:p>
          <a:p>
            <a:endParaRPr lang="en-GB" dirty="0"/>
          </a:p>
          <a:p>
            <a:r>
              <a:rPr lang="en-GB" b="1" i="1" dirty="0" smtClean="0"/>
              <a:t>Grade A in a subject is best platform for A Level study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36783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Targets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Our target is that pupils attain 7 A*/A – C grades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including English and Mathematics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Early in Year 11 teachers will discuss ‘Target Grades’ with their pupils. </a:t>
            </a:r>
            <a:endParaRPr lang="en-GB" i="1" dirty="0"/>
          </a:p>
          <a:p>
            <a:endParaRPr lang="en-GB" dirty="0" smtClean="0"/>
          </a:p>
          <a:p>
            <a:r>
              <a:rPr lang="en-GB" dirty="0" smtClean="0"/>
              <a:t>Pupils should note these grades in their planners</a:t>
            </a:r>
          </a:p>
          <a:p>
            <a:endParaRPr lang="en-GB" dirty="0"/>
          </a:p>
          <a:p>
            <a:r>
              <a:rPr lang="en-GB" dirty="0" smtClean="0"/>
              <a:t>Target grades will appear on reports alongside grade </a:t>
            </a:r>
          </a:p>
          <a:p>
            <a:pPr marL="0" indent="0">
              <a:buNone/>
            </a:pPr>
            <a:r>
              <a:rPr lang="en-GB" dirty="0" smtClean="0"/>
              <a:t>     pupil is currently attaining</a:t>
            </a:r>
          </a:p>
        </p:txBody>
      </p:sp>
    </p:spTree>
    <p:extLst>
      <p:ext uri="{BB962C8B-B14F-4D97-AF65-F5344CB8AC3E}">
        <p14:creationId xmlns:p14="http://schemas.microsoft.com/office/powerpoint/2010/main" val="139748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Core Assessments and Reporting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538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3 reports per year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Based on Core Assessments which are closely linked to GCSE work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Data or Comment report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School monitors and intervenes as necessary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 good point for parental support and intervention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3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Organisation in Year 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i="1" dirty="0" smtClean="0"/>
              <a:t>What’s new?</a:t>
            </a:r>
          </a:p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r>
              <a:rPr lang="en-GB" dirty="0" smtClean="0"/>
              <a:t>Move from exercise books to files in many subjects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Notes and handouts</a:t>
            </a:r>
          </a:p>
          <a:p>
            <a:r>
              <a:rPr lang="en-GB" dirty="0" smtClean="0"/>
              <a:t>Course content</a:t>
            </a:r>
          </a:p>
          <a:p>
            <a:r>
              <a:rPr lang="en-GB" dirty="0" smtClean="0"/>
              <a:t>Examination technique guidance</a:t>
            </a:r>
          </a:p>
          <a:p>
            <a:r>
              <a:rPr lang="en-GB" dirty="0" smtClean="0"/>
              <a:t>Assessments</a:t>
            </a:r>
          </a:p>
          <a:p>
            <a:r>
              <a:rPr lang="en-GB" dirty="0"/>
              <a:t>Use file </a:t>
            </a:r>
            <a:r>
              <a:rPr lang="en-GB" dirty="0" smtClean="0"/>
              <a:t>dividers</a:t>
            </a:r>
          </a:p>
          <a:p>
            <a:r>
              <a:rPr lang="en-GB" dirty="0" smtClean="0"/>
              <a:t>Files must be kept organised and looked after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b="1" dirty="0" smtClean="0"/>
              <a:t>This can be an issue with Year 11 pupils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5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Mindset</a:t>
            </a:r>
            <a:r>
              <a:rPr lang="en-GB" dirty="0" smtClean="0"/>
              <a:t> and 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Can you achieve more or do you believe you have a fixed ability?</a:t>
            </a:r>
          </a:p>
          <a:p>
            <a:r>
              <a:rPr lang="en-GB" dirty="0" smtClean="0"/>
              <a:t>Studies of the brain and human intelligence have proven your ‘ability’ is not fixed</a:t>
            </a:r>
            <a:endParaRPr lang="en-GB" dirty="0"/>
          </a:p>
          <a:p>
            <a:r>
              <a:rPr lang="en-GB" dirty="0" smtClean="0"/>
              <a:t>Everyone can develop, change, grow and become ‘smarter’</a:t>
            </a:r>
          </a:p>
          <a:p>
            <a:r>
              <a:rPr lang="en-GB" dirty="0"/>
              <a:t>Hard work will bring success – talent and natural ability are only a small part of story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3074" name="Picture 2" descr="C:\Users\jfrew836\AppData\Local\Microsoft\Windows\Temporary Internet Files\Content.IE5\NVILEM16\blockpage[2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424238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15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Amazing Brains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Year 11 pupils attend a session in November</a:t>
            </a:r>
          </a:p>
          <a:p>
            <a:endParaRPr lang="en-GB" dirty="0"/>
          </a:p>
          <a:p>
            <a:r>
              <a:rPr lang="en-GB" dirty="0" err="1" smtClean="0"/>
              <a:t>Mindset</a:t>
            </a:r>
            <a:r>
              <a:rPr lang="en-GB" dirty="0" smtClean="0"/>
              <a:t> – positive </a:t>
            </a:r>
            <a:r>
              <a:rPr lang="en-GB" dirty="0" err="1" smtClean="0"/>
              <a:t>mindset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Study skills and revision techniques including planning for revision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720" y="4653481"/>
            <a:ext cx="1986080" cy="198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630</Words>
  <Application>Microsoft Office PowerPoint</Application>
  <PresentationFormat>Widescreen</PresentationFormat>
  <Paragraphs>128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Adobe Fangsong Std R</vt:lpstr>
      <vt:lpstr>Arial</vt:lpstr>
      <vt:lpstr>Calibri</vt:lpstr>
      <vt:lpstr>Calibri Light</vt:lpstr>
      <vt:lpstr>Rockwell</vt:lpstr>
      <vt:lpstr>Wingdings</vt:lpstr>
      <vt:lpstr>Office Theme</vt:lpstr>
      <vt:lpstr>Year 11 </vt:lpstr>
      <vt:lpstr>Home-School Partnership</vt:lpstr>
      <vt:lpstr>KS3 – KS4 Transition</vt:lpstr>
      <vt:lpstr>Sixth Form Entry</vt:lpstr>
      <vt:lpstr>Targets</vt:lpstr>
      <vt:lpstr>Core Assessments and Reporting</vt:lpstr>
      <vt:lpstr>Organisation in Year 11</vt:lpstr>
      <vt:lpstr>Mindset and Motivation</vt:lpstr>
      <vt:lpstr>Amazing Brains</vt:lpstr>
      <vt:lpstr>Learning Environment</vt:lpstr>
      <vt:lpstr>Planning Your Time</vt:lpstr>
      <vt:lpstr>PowerPoint Presentation</vt:lpstr>
      <vt:lpstr>PowerPoint Presentation</vt:lpstr>
      <vt:lpstr>Phones/Tablets/Social Media</vt:lpstr>
      <vt:lpstr>Active Learning</vt:lpstr>
      <vt:lpstr>Know the ‘Success Criteria’</vt:lpstr>
      <vt:lpstr>Active Learning</vt:lpstr>
      <vt:lpstr>Active Learning</vt:lpstr>
      <vt:lpstr>PowerPoint Presentation</vt:lpstr>
      <vt:lpstr>PowerPoint Presentation</vt:lpstr>
      <vt:lpstr>Post-Its</vt:lpstr>
      <vt:lpstr>Test Your Learning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Frew</dc:creator>
  <cp:lastModifiedBy>S Taggart</cp:lastModifiedBy>
  <cp:revision>47</cp:revision>
  <dcterms:created xsi:type="dcterms:W3CDTF">2017-09-25T09:34:54Z</dcterms:created>
  <dcterms:modified xsi:type="dcterms:W3CDTF">2017-09-27T13:01:36Z</dcterms:modified>
</cp:coreProperties>
</file>